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0" r:id="rId3"/>
    <p:sldId id="257" r:id="rId4"/>
    <p:sldId id="268" r:id="rId5"/>
    <p:sldId id="269" r:id="rId6"/>
    <p:sldId id="271" r:id="rId7"/>
    <p:sldId id="267" r:id="rId8"/>
    <p:sldId id="264" r:id="rId9"/>
    <p:sldId id="266" r:id="rId10"/>
    <p:sldId id="265" r:id="rId11"/>
    <p:sldId id="261" r:id="rId12"/>
    <p:sldId id="272" r:id="rId13"/>
    <p:sldId id="260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BA4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1446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oleObject" Target="../embeddings/oleObject1.bin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oleObject" Target="../embeddings/oleObject2.bin"/><Relationship Id="rId1" Type="http://schemas.openxmlformats.org/officeDocument/2006/relationships/themeOverride" Target="../theme/themeOverrid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9.5535550876911124E-2"/>
          <c:y val="4.6876460134581979E-2"/>
          <c:w val="0.90128310236340847"/>
          <c:h val="0.85575421510363148"/>
        </c:manualLayout>
      </c:layout>
      <c:lineChart>
        <c:grouping val="standard"/>
        <c:varyColors val="0"/>
        <c:ser>
          <c:idx val="0"/>
          <c:order val="0"/>
          <c:tx>
            <c:strRef>
              <c:f>'[Tablero-A III Sector_Rev1.xlsx]Tablero'!$D$4</c:f>
              <c:strCache>
                <c:ptCount val="1"/>
                <c:pt idx="0">
                  <c:v>%CUMPL</c:v>
                </c:pt>
              </c:strCache>
            </c:strRef>
          </c:tx>
          <c:spPr>
            <a:ln w="57150" cap="rnd">
              <a:solidFill>
                <a:srgbClr val="33CC33"/>
              </a:solidFill>
              <a:round/>
            </a:ln>
            <a:effectLst/>
          </c:spPr>
          <c:marker>
            <c:symbol val="diamond"/>
            <c:size val="8"/>
            <c:spPr>
              <a:solidFill>
                <a:srgbClr val="00B050"/>
              </a:solidFill>
              <a:ln w="57150">
                <a:noFill/>
              </a:ln>
            </c:spPr>
          </c:marker>
          <c:cat>
            <c:strRef>
              <c:f>'[Tablero-A III Sector_Rev1.xlsx]Tablero'!$A$5:$A$16</c:f>
              <c:strCache>
                <c:ptCount val="12"/>
                <c:pt idx="0">
                  <c:v>AGO</c:v>
                </c:pt>
                <c:pt idx="1">
                  <c:v>SEP</c:v>
                </c:pt>
                <c:pt idx="2">
                  <c:v>OCT</c:v>
                </c:pt>
                <c:pt idx="3">
                  <c:v>NOV</c:v>
                </c:pt>
                <c:pt idx="4">
                  <c:v>DIC</c:v>
                </c:pt>
                <c:pt idx="5">
                  <c:v>ENE</c:v>
                </c:pt>
                <c:pt idx="6">
                  <c:v>FEB</c:v>
                </c:pt>
                <c:pt idx="7">
                  <c:v>MAR</c:v>
                </c:pt>
                <c:pt idx="8">
                  <c:v>ABR</c:v>
                </c:pt>
                <c:pt idx="9">
                  <c:v>MAY</c:v>
                </c:pt>
                <c:pt idx="10">
                  <c:v>JUN</c:v>
                </c:pt>
                <c:pt idx="11">
                  <c:v>JUL</c:v>
                </c:pt>
              </c:strCache>
            </c:strRef>
          </c:cat>
          <c:val>
            <c:numRef>
              <c:f>'[Tablero-A III Sector_Rev1.xlsx]Tablero'!$D$5:$D$16</c:f>
              <c:numCache>
                <c:formatCode>0%</c:formatCode>
                <c:ptCount val="12"/>
                <c:pt idx="0">
                  <c:v>0.82608695652173914</c:v>
                </c:pt>
                <c:pt idx="1">
                  <c:v>1.173913043478261</c:v>
                </c:pt>
                <c:pt idx="2">
                  <c:v>0.82608695652173914</c:v>
                </c:pt>
                <c:pt idx="3">
                  <c:v>1.173913043478261</c:v>
                </c:pt>
                <c:pt idx="4">
                  <c:v>0.82608695652173914</c:v>
                </c:pt>
                <c:pt idx="5">
                  <c:v>1.5217391304347827</c:v>
                </c:pt>
                <c:pt idx="6">
                  <c:v>0.82608695652173914</c:v>
                </c:pt>
                <c:pt idx="7">
                  <c:v>0.82608695652173914</c:v>
                </c:pt>
                <c:pt idx="8">
                  <c:v>0.65217391304347827</c:v>
                </c:pt>
                <c:pt idx="9">
                  <c:v>0.82608695652173914</c:v>
                </c:pt>
                <c:pt idx="10">
                  <c:v>1.4782608695652173</c:v>
                </c:pt>
                <c:pt idx="11">
                  <c:v>0.2608695652173913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799-4749-A69A-086272A9EBBF}"/>
            </c:ext>
          </c:extLst>
        </c:ser>
        <c:ser>
          <c:idx val="1"/>
          <c:order val="1"/>
          <c:tx>
            <c:strRef>
              <c:f>'[Tablero-A III Sector_Rev1.xlsx]Tablero'!$E$4</c:f>
              <c:strCache>
                <c:ptCount val="1"/>
              </c:strCache>
            </c:strRef>
          </c:tx>
          <c:spPr>
            <a:ln w="2540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'[Tablero-A III Sector_Rev1.xlsx]Tablero'!$A$5:$A$16</c:f>
              <c:strCache>
                <c:ptCount val="12"/>
                <c:pt idx="0">
                  <c:v>AGO</c:v>
                </c:pt>
                <c:pt idx="1">
                  <c:v>SEP</c:v>
                </c:pt>
                <c:pt idx="2">
                  <c:v>OCT</c:v>
                </c:pt>
                <c:pt idx="3">
                  <c:v>NOV</c:v>
                </c:pt>
                <c:pt idx="4">
                  <c:v>DIC</c:v>
                </c:pt>
                <c:pt idx="5">
                  <c:v>ENE</c:v>
                </c:pt>
                <c:pt idx="6">
                  <c:v>FEB</c:v>
                </c:pt>
                <c:pt idx="7">
                  <c:v>MAR</c:v>
                </c:pt>
                <c:pt idx="8">
                  <c:v>ABR</c:v>
                </c:pt>
                <c:pt idx="9">
                  <c:v>MAY</c:v>
                </c:pt>
                <c:pt idx="10">
                  <c:v>JUN</c:v>
                </c:pt>
                <c:pt idx="11">
                  <c:v>JUL</c:v>
                </c:pt>
              </c:strCache>
            </c:strRef>
          </c:cat>
          <c:val>
            <c:numRef>
              <c:f>'[Tablero-A III Sector_Rev1.xlsx]Tablero'!$E$5:$E$16</c:f>
              <c:numCache>
                <c:formatCode>General</c:formatCode>
                <c:ptCount val="12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799-4749-A69A-086272A9EB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60787456"/>
        <c:axId val="160813824"/>
      </c:lineChart>
      <c:catAx>
        <c:axId val="1607874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60813824"/>
        <c:crosses val="autoZero"/>
        <c:auto val="1"/>
        <c:lblAlgn val="ctr"/>
        <c:lblOffset val="100"/>
        <c:noMultiLvlLbl val="0"/>
      </c:catAx>
      <c:valAx>
        <c:axId val="160813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60787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s-MX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6.2664844301367484E-2"/>
          <c:y val="9.2449610361524978E-2"/>
          <c:w val="0.91991091410589765"/>
          <c:h val="0.8837566951548651"/>
        </c:manualLayout>
      </c:layout>
      <c:lineChart>
        <c:grouping val="standard"/>
        <c:varyColors val="0"/>
        <c:ser>
          <c:idx val="0"/>
          <c:order val="0"/>
          <c:tx>
            <c:strRef>
              <c:f>'[Tablero-A III Sector_Rev1.xlsx]Tablero'!$D$24</c:f>
              <c:strCache>
                <c:ptCount val="1"/>
                <c:pt idx="0">
                  <c:v>%CUMPL</c:v>
                </c:pt>
              </c:strCache>
            </c:strRef>
          </c:tx>
          <c:spPr>
            <a:ln w="53975" cap="rnd">
              <a:solidFill>
                <a:srgbClr val="FF0000"/>
              </a:solidFill>
              <a:round/>
            </a:ln>
            <a:effectLst/>
          </c:spPr>
          <c:marker>
            <c:symbol val="diamond"/>
            <c:size val="8"/>
            <c:spPr>
              <a:solidFill>
                <a:schemeClr val="accent2"/>
              </a:solidFill>
              <a:ln w="57150">
                <a:noFill/>
              </a:ln>
            </c:spPr>
          </c:marker>
          <c:cat>
            <c:strRef>
              <c:f>'[Tablero-A III Sector_Rev1.xlsx]Tablero'!$A$25:$A$36</c:f>
              <c:strCache>
                <c:ptCount val="12"/>
                <c:pt idx="0">
                  <c:v>AGO</c:v>
                </c:pt>
                <c:pt idx="1">
                  <c:v>SEP</c:v>
                </c:pt>
                <c:pt idx="2">
                  <c:v>OCT</c:v>
                </c:pt>
                <c:pt idx="3">
                  <c:v>NOV</c:v>
                </c:pt>
                <c:pt idx="4">
                  <c:v>DIC</c:v>
                </c:pt>
                <c:pt idx="5">
                  <c:v>ENE</c:v>
                </c:pt>
                <c:pt idx="6">
                  <c:v>FEB</c:v>
                </c:pt>
                <c:pt idx="7">
                  <c:v>MAR</c:v>
                </c:pt>
                <c:pt idx="8">
                  <c:v>ABR</c:v>
                </c:pt>
                <c:pt idx="9">
                  <c:v>MAY</c:v>
                </c:pt>
                <c:pt idx="10">
                  <c:v>JUN</c:v>
                </c:pt>
                <c:pt idx="11">
                  <c:v>JUL</c:v>
                </c:pt>
              </c:strCache>
            </c:strRef>
          </c:cat>
          <c:val>
            <c:numRef>
              <c:f>'[Tablero-A III Sector_Rev1.xlsx]Tablero'!$D$25:$D$36</c:f>
              <c:numCache>
                <c:formatCode>0%</c:formatCode>
                <c:ptCount val="12"/>
                <c:pt idx="0">
                  <c:v>0.84210526315789469</c:v>
                </c:pt>
                <c:pt idx="1">
                  <c:v>0.92500000000000004</c:v>
                </c:pt>
                <c:pt idx="2">
                  <c:v>0.97883597883597884</c:v>
                </c:pt>
                <c:pt idx="3">
                  <c:v>0.97883597883597884</c:v>
                </c:pt>
                <c:pt idx="4">
                  <c:v>0.90243902439024393</c:v>
                </c:pt>
                <c:pt idx="5">
                  <c:v>0.97883597883597884</c:v>
                </c:pt>
                <c:pt idx="6">
                  <c:v>1.85</c:v>
                </c:pt>
                <c:pt idx="7">
                  <c:v>0.97883597883597884</c:v>
                </c:pt>
                <c:pt idx="8">
                  <c:v>1.2333333333333334</c:v>
                </c:pt>
                <c:pt idx="9">
                  <c:v>1.2333333333333334</c:v>
                </c:pt>
                <c:pt idx="10">
                  <c:v>0.6166666666666667</c:v>
                </c:pt>
                <c:pt idx="11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80F-4A73-8B26-D690FD2680CF}"/>
            </c:ext>
          </c:extLst>
        </c:ser>
        <c:ser>
          <c:idx val="1"/>
          <c:order val="1"/>
          <c:tx>
            <c:strRef>
              <c:f>'[Tablero-A III Sector_Rev1.xlsx]Tablero'!$E$24</c:f>
              <c:strCache>
                <c:ptCount val="1"/>
              </c:strCache>
            </c:strRef>
          </c:tx>
          <c:spPr>
            <a:ln w="28575" cap="rnd">
              <a:solidFill>
                <a:srgbClr val="29411B"/>
              </a:solidFill>
              <a:round/>
            </a:ln>
            <a:effectLst/>
          </c:spPr>
          <c:marker>
            <c:symbol val="none"/>
          </c:marker>
          <c:cat>
            <c:strRef>
              <c:f>'[Tablero-A III Sector_Rev1.xlsx]Tablero'!$A$25:$A$36</c:f>
              <c:strCache>
                <c:ptCount val="12"/>
                <c:pt idx="0">
                  <c:v>AGO</c:v>
                </c:pt>
                <c:pt idx="1">
                  <c:v>SEP</c:v>
                </c:pt>
                <c:pt idx="2">
                  <c:v>OCT</c:v>
                </c:pt>
                <c:pt idx="3">
                  <c:v>NOV</c:v>
                </c:pt>
                <c:pt idx="4">
                  <c:v>DIC</c:v>
                </c:pt>
                <c:pt idx="5">
                  <c:v>ENE</c:v>
                </c:pt>
                <c:pt idx="6">
                  <c:v>FEB</c:v>
                </c:pt>
                <c:pt idx="7">
                  <c:v>MAR</c:v>
                </c:pt>
                <c:pt idx="8">
                  <c:v>ABR</c:v>
                </c:pt>
                <c:pt idx="9">
                  <c:v>MAY</c:v>
                </c:pt>
                <c:pt idx="10">
                  <c:v>JUN</c:v>
                </c:pt>
                <c:pt idx="11">
                  <c:v>JUL</c:v>
                </c:pt>
              </c:strCache>
            </c:strRef>
          </c:cat>
          <c:val>
            <c:numRef>
              <c:f>'[Tablero-A III Sector_Rev1.xlsx]Tablero'!$E$25:$E$36</c:f>
              <c:numCache>
                <c:formatCode>General</c:formatCode>
                <c:ptCount val="12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80F-4A73-8B26-D690FD2680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61579776"/>
        <c:axId val="161581312"/>
      </c:lineChart>
      <c:catAx>
        <c:axId val="161579776"/>
        <c:scaling>
          <c:orientation val="minMax"/>
        </c:scaling>
        <c:delete val="0"/>
        <c:axPos val="t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61581312"/>
        <c:crosses val="autoZero"/>
        <c:auto val="1"/>
        <c:lblAlgn val="ctr"/>
        <c:lblOffset val="100"/>
        <c:noMultiLvlLbl val="0"/>
      </c:catAx>
      <c:valAx>
        <c:axId val="161581312"/>
        <c:scaling>
          <c:orientation val="maxMin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161579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s-MX"/>
    </a:p>
  </c:txPr>
  <c:externalData r:id="rId2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media/image1.jpg>
</file>

<file path=ppt/media/image2.png>
</file>

<file path=ppt/media/image3.pn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156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95433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2182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763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137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646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147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728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241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/>
              <a:t>Click to edit Master text styles</a:t>
            </a:r>
          </a:p>
          <a:p>
            <a:pPr lvl="1"/>
            <a:r>
              <a:rPr lang="es-ES_tradnl"/>
              <a:t>Second level</a:t>
            </a:r>
          </a:p>
          <a:p>
            <a:pPr lvl="2"/>
            <a:r>
              <a:rPr lang="es-ES_tradnl"/>
              <a:t>Third level</a:t>
            </a:r>
          </a:p>
          <a:p>
            <a:pPr lvl="3"/>
            <a:r>
              <a:rPr lang="es-ES_tradnl"/>
              <a:t>Fourth level</a:t>
            </a:r>
          </a:p>
          <a:p>
            <a:pPr lvl="4"/>
            <a:r>
              <a:rPr lang="es-ES_tradnl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133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454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6B3FB2-AD36-B348-97F9-CB582C54838F}" type="datetimeFigureOut">
              <a:rPr lang="en-US" smtClean="0"/>
              <a:t>10/8/2019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94628-B523-0D47-81E0-F9A99D67A8E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534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hyperlink" Target="6%20Tablero-A%20III.xlsx" TargetMode="External"/><Relationship Id="rId4" Type="http://schemas.openxmlformats.org/officeDocument/2006/relationships/hyperlink" Target="Tablero-A%20III%20Sector_Rev1.xlsx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6.emf"/><Relationship Id="rId4" Type="http://schemas.openxmlformats.org/officeDocument/2006/relationships/package" Target="../embeddings/Microsoft_Excel_Worksheet.xlsx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8.emf"/><Relationship Id="rId4" Type="http://schemas.openxmlformats.org/officeDocument/2006/relationships/package" Target="../embeddings/Microsoft_Excel_Worksheet1.xls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07583" y="2152682"/>
            <a:ext cx="4477265" cy="1087802"/>
          </a:xfrm>
        </p:spPr>
        <p:txBody>
          <a:bodyPr>
            <a:noAutofit/>
          </a:bodyPr>
          <a:lstStyle/>
          <a:p>
            <a:r>
              <a:rPr lang="en-US" sz="3600" b="1" dirty="0" err="1">
                <a:solidFill>
                  <a:schemeClr val="tx2">
                    <a:lumMod val="75000"/>
                  </a:schemeClr>
                </a:solidFill>
                <a:latin typeface="Century Gothic"/>
                <a:cs typeface="Century Gothic"/>
              </a:rPr>
              <a:t>Tablero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  <a:latin typeface="Century Gothic"/>
                <a:cs typeface="Century Gothic"/>
              </a:rPr>
              <a:t> de </a:t>
            </a:r>
            <a:r>
              <a:rPr lang="en-US" sz="3600" b="1" dirty="0" err="1">
                <a:solidFill>
                  <a:schemeClr val="tx2">
                    <a:lumMod val="75000"/>
                  </a:schemeClr>
                </a:solidFill>
                <a:latin typeface="Century Gothic"/>
                <a:cs typeface="Century Gothic"/>
              </a:rPr>
              <a:t>Indicadores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  <a:latin typeface="Century Gothic"/>
                <a:cs typeface="Century Gothic"/>
              </a:rPr>
              <a:t> para </a:t>
            </a:r>
            <a:r>
              <a:rPr lang="en-US" sz="3600" b="1" dirty="0" err="1">
                <a:solidFill>
                  <a:schemeClr val="tx2">
                    <a:lumMod val="75000"/>
                  </a:schemeClr>
                </a:solidFill>
                <a:latin typeface="Century Gothic"/>
                <a:cs typeface="Century Gothic"/>
              </a:rPr>
              <a:t>Matrimonio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  <a:latin typeface="Century Gothic"/>
                <a:cs typeface="Century Gothic"/>
              </a:rPr>
              <a:t> </a:t>
            </a:r>
            <a:r>
              <a:rPr lang="en-US" sz="3600" b="1" dirty="0" err="1">
                <a:solidFill>
                  <a:schemeClr val="tx2">
                    <a:lumMod val="75000"/>
                  </a:schemeClr>
                </a:solidFill>
                <a:latin typeface="Century Gothic"/>
                <a:cs typeface="Century Gothic"/>
              </a:rPr>
              <a:t>Diocesano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  <a:latin typeface="Century Gothic"/>
                <a:cs typeface="Century Gothic"/>
              </a:rPr>
              <a:t> de Área III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7632" y="3700603"/>
            <a:ext cx="5760720" cy="1752600"/>
          </a:xfrm>
        </p:spPr>
        <p:txBody>
          <a:bodyPr>
            <a:normAutofit/>
          </a:bodyPr>
          <a:lstStyle/>
          <a:p>
            <a:endParaRPr lang="en-US" sz="2000" b="1" dirty="0">
              <a:latin typeface="Century Gothic"/>
              <a:cs typeface="Century Gothic"/>
            </a:endParaRPr>
          </a:p>
          <a:p>
            <a:endParaRPr lang="en-US" sz="2000" b="1" dirty="0">
              <a:latin typeface="Century Gothic"/>
              <a:cs typeface="Century Gothic"/>
            </a:endParaRPr>
          </a:p>
          <a:p>
            <a:r>
              <a:rPr lang="en-US" sz="2000" b="1" dirty="0">
                <a:latin typeface="Century Gothic"/>
                <a:cs typeface="Century Gothic"/>
              </a:rPr>
              <a:t>GUÍA PARA LLENADO DEL TABLERO DE INDICADORES</a:t>
            </a:r>
          </a:p>
        </p:txBody>
      </p:sp>
      <p:pic>
        <p:nvPicPr>
          <p:cNvPr id="6" name="Picture 5" descr="LOGO EQUIPO ENTRANTE  2019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"/>
          <a:stretch/>
        </p:blipFill>
        <p:spPr>
          <a:xfrm>
            <a:off x="6408590" y="2326702"/>
            <a:ext cx="2584433" cy="2666382"/>
          </a:xfrm>
          <a:prstGeom prst="rect">
            <a:avLst/>
          </a:prstGeom>
        </p:spPr>
      </p:pic>
      <p:pic>
        <p:nvPicPr>
          <p:cNvPr id="7" name="Picture 6" descr="1logomfc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97" y="1859364"/>
            <a:ext cx="1903922" cy="3332424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49238" y="101976"/>
            <a:ext cx="34791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i="1" dirty="0">
                <a:solidFill>
                  <a:schemeClr val="bg1"/>
                </a:solidFill>
                <a:latin typeface="Century Gothic"/>
                <a:cs typeface="Century Gothic"/>
              </a:rPr>
              <a:t>Equipo Coordinador Nacional</a:t>
            </a:r>
          </a:p>
          <a:p>
            <a:pPr algn="r"/>
            <a:r>
              <a:rPr lang="es-ES_tradnl" sz="1600" i="1" dirty="0">
                <a:solidFill>
                  <a:schemeClr val="bg1"/>
                </a:solidFill>
                <a:latin typeface="Century Gothic"/>
                <a:cs typeface="Century Gothic"/>
              </a:rPr>
              <a:t>2019-2022</a:t>
            </a:r>
            <a:endParaRPr lang="en-US" sz="1600" i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4539" y="218852"/>
            <a:ext cx="315298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s-ES_tradnl" sz="16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Movimiento</a:t>
            </a:r>
            <a:r>
              <a:rPr lang="es-ES_tradnl" sz="1600" b="1" dirty="0">
                <a:solidFill>
                  <a:schemeClr val="bg1"/>
                </a:solidFill>
                <a:latin typeface="Century Gothic"/>
                <a:cs typeface="Century Gothic"/>
              </a:rPr>
              <a:t> Familiar Cristiano</a:t>
            </a:r>
            <a:endParaRPr lang="en-US" sz="1600" b="1" dirty="0">
              <a:solidFill>
                <a:schemeClr val="bg1"/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4641859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graphicFrame>
        <p:nvGraphicFramePr>
          <p:cNvPr id="7" name="Gráfico 6">
            <a:extLst>
              <a:ext uri="{FF2B5EF4-FFF2-40B4-BE49-F238E27FC236}">
                <a16:creationId xmlns:a16="http://schemas.microsoft.com/office/drawing/2014/main" id="{583A057C-6C1D-4F36-AB2E-C079B4D372C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3371550"/>
              </p:ext>
            </p:extLst>
          </p:nvPr>
        </p:nvGraphicFramePr>
        <p:xfrm>
          <a:off x="4629729" y="2696852"/>
          <a:ext cx="4382086" cy="25040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8" name="Tabla 7">
            <a:extLst>
              <a:ext uri="{FF2B5EF4-FFF2-40B4-BE49-F238E27FC236}">
                <a16:creationId xmlns:a16="http://schemas.microsoft.com/office/drawing/2014/main" id="{BB5DADC5-9052-4FE1-90AE-90795625F5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1890250"/>
              </p:ext>
            </p:extLst>
          </p:nvPr>
        </p:nvGraphicFramePr>
        <p:xfrm>
          <a:off x="186997" y="1625136"/>
          <a:ext cx="4382087" cy="4100419"/>
        </p:xfrm>
        <a:graphic>
          <a:graphicData uri="http://schemas.openxmlformats.org/drawingml/2006/table">
            <a:tbl>
              <a:tblPr/>
              <a:tblGrid>
                <a:gridCol w="966637">
                  <a:extLst>
                    <a:ext uri="{9D8B030D-6E8A-4147-A177-3AD203B41FA5}">
                      <a16:colId xmlns:a16="http://schemas.microsoft.com/office/drawing/2014/main" val="3282124084"/>
                    </a:ext>
                  </a:extLst>
                </a:gridCol>
                <a:gridCol w="1127743">
                  <a:extLst>
                    <a:ext uri="{9D8B030D-6E8A-4147-A177-3AD203B41FA5}">
                      <a16:colId xmlns:a16="http://schemas.microsoft.com/office/drawing/2014/main" val="3393507033"/>
                    </a:ext>
                  </a:extLst>
                </a:gridCol>
                <a:gridCol w="1127743">
                  <a:extLst>
                    <a:ext uri="{9D8B030D-6E8A-4147-A177-3AD203B41FA5}">
                      <a16:colId xmlns:a16="http://schemas.microsoft.com/office/drawing/2014/main" val="1024473378"/>
                    </a:ext>
                  </a:extLst>
                </a:gridCol>
                <a:gridCol w="1159964">
                  <a:extLst>
                    <a:ext uri="{9D8B030D-6E8A-4147-A177-3AD203B41FA5}">
                      <a16:colId xmlns:a16="http://schemas.microsoft.com/office/drawing/2014/main" val="3959847290"/>
                    </a:ext>
                  </a:extLst>
                </a:gridCol>
              </a:tblGrid>
              <a:tr h="327221"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MX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MX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MX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3386202"/>
                  </a:ext>
                </a:extLst>
              </a:tr>
              <a:tr h="384098"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PRESUPUESTO INGRESOS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INGRESOS REALES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%CUMPL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4198967"/>
                  </a:ext>
                </a:extLst>
              </a:tr>
              <a:tr h="22594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5849366"/>
                  </a:ext>
                </a:extLst>
              </a:tr>
              <a:tr h="22594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2403035"/>
                  </a:ext>
                </a:extLst>
              </a:tr>
              <a:tr h="22594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5199510"/>
                  </a:ext>
                </a:extLst>
              </a:tr>
              <a:tr h="22594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2007535"/>
                  </a:ext>
                </a:extLst>
              </a:tr>
              <a:tr h="22594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2864724"/>
                  </a:ext>
                </a:extLst>
              </a:tr>
              <a:tr h="22594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152%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08310198"/>
                  </a:ext>
                </a:extLst>
              </a:tr>
              <a:tr h="22594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2952249"/>
                  </a:ext>
                </a:extLst>
              </a:tr>
              <a:tr h="22594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9919910"/>
                  </a:ext>
                </a:extLst>
              </a:tr>
              <a:tr h="22594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7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9572813"/>
                  </a:ext>
                </a:extLst>
              </a:tr>
              <a:tr h="22594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0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2175000"/>
                  </a:ext>
                </a:extLst>
              </a:tr>
              <a:tr h="22594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148%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9938257"/>
                  </a:ext>
                </a:extLst>
              </a:tr>
              <a:tr h="22594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E7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7739334"/>
                  </a:ext>
                </a:extLst>
              </a:tr>
              <a:tr h="22594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27600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25800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5279232"/>
                  </a:ext>
                </a:extLst>
              </a:tr>
              <a:tr h="225940">
                <a:tc>
                  <a:txBody>
                    <a:bodyPr/>
                    <a:lstStyle/>
                    <a:p>
                      <a:pPr algn="ctr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MX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RESULTADO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BD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0020083"/>
                  </a:ext>
                </a:extLst>
              </a:tr>
              <a:tr h="225940"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MX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CALIFICACIÓN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37.39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9799839"/>
                  </a:ext>
                </a:extLst>
              </a:tr>
            </a:tbl>
          </a:graphicData>
        </a:graphic>
      </p:graphicFrame>
      <p:sp>
        <p:nvSpPr>
          <p:cNvPr id="10" name="13 Rectángulo redondeado">
            <a:extLst>
              <a:ext uri="{FF2B5EF4-FFF2-40B4-BE49-F238E27FC236}">
                <a16:creationId xmlns:a16="http://schemas.microsoft.com/office/drawing/2014/main" id="{59365E78-B778-4923-BA54-36A586DF4F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7024"/>
            <a:ext cx="9144000" cy="1050614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lvl="0"/>
            <a:r>
              <a:rPr lang="es-MX" sz="2400" b="1" u="sng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Primer Indicador: </a:t>
            </a:r>
            <a:r>
              <a:rPr lang="es-MX" sz="24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 Apego al Presupuesto de ingresos del Sector</a:t>
            </a:r>
            <a:endParaRPr lang="es-MX" sz="24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9863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graphicFrame>
        <p:nvGraphicFramePr>
          <p:cNvPr id="7" name="Tabla 6">
            <a:extLst>
              <a:ext uri="{FF2B5EF4-FFF2-40B4-BE49-F238E27FC236}">
                <a16:creationId xmlns:a16="http://schemas.microsoft.com/office/drawing/2014/main" id="{966F25EF-9628-4B88-966D-37CAE8005D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4901340"/>
              </p:ext>
            </p:extLst>
          </p:nvPr>
        </p:nvGraphicFramePr>
        <p:xfrm>
          <a:off x="0" y="1600200"/>
          <a:ext cx="3994208" cy="4195943"/>
        </p:xfrm>
        <a:graphic>
          <a:graphicData uri="http://schemas.openxmlformats.org/drawingml/2006/table">
            <a:tbl>
              <a:tblPr/>
              <a:tblGrid>
                <a:gridCol w="869994">
                  <a:extLst>
                    <a:ext uri="{9D8B030D-6E8A-4147-A177-3AD203B41FA5}">
                      <a16:colId xmlns:a16="http://schemas.microsoft.com/office/drawing/2014/main" val="2459502110"/>
                    </a:ext>
                  </a:extLst>
                </a:gridCol>
                <a:gridCol w="1014993">
                  <a:extLst>
                    <a:ext uri="{9D8B030D-6E8A-4147-A177-3AD203B41FA5}">
                      <a16:colId xmlns:a16="http://schemas.microsoft.com/office/drawing/2014/main" val="250557738"/>
                    </a:ext>
                  </a:extLst>
                </a:gridCol>
                <a:gridCol w="1014993">
                  <a:extLst>
                    <a:ext uri="{9D8B030D-6E8A-4147-A177-3AD203B41FA5}">
                      <a16:colId xmlns:a16="http://schemas.microsoft.com/office/drawing/2014/main" val="1537749959"/>
                    </a:ext>
                  </a:extLst>
                </a:gridCol>
                <a:gridCol w="1094228">
                  <a:extLst>
                    <a:ext uri="{9D8B030D-6E8A-4147-A177-3AD203B41FA5}">
                      <a16:colId xmlns:a16="http://schemas.microsoft.com/office/drawing/2014/main" val="1531031873"/>
                    </a:ext>
                  </a:extLst>
                </a:gridCol>
              </a:tblGrid>
              <a:tr h="450863"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PRESUPUESTO EGRESOS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EGRESOS REALES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%CUMPL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470105"/>
                  </a:ext>
                </a:extLst>
              </a:tr>
              <a:tr h="249672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84%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2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7856138"/>
                  </a:ext>
                </a:extLst>
              </a:tr>
              <a:tr h="249672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0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4766746"/>
                  </a:ext>
                </a:extLst>
              </a:tr>
              <a:tr h="249672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C8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0515320"/>
                  </a:ext>
                </a:extLst>
              </a:tr>
              <a:tr h="249672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C8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9427204"/>
                  </a:ext>
                </a:extLst>
              </a:tr>
              <a:tr h="249672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E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704835"/>
                  </a:ext>
                </a:extLst>
              </a:tr>
              <a:tr h="249672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C8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7255906"/>
                  </a:ext>
                </a:extLst>
              </a:tr>
              <a:tr h="249672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45396448"/>
                  </a:ext>
                </a:extLst>
              </a:tr>
              <a:tr h="249672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1890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C8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5505322"/>
                  </a:ext>
                </a:extLst>
              </a:tr>
              <a:tr h="249672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111517"/>
                  </a:ext>
                </a:extLst>
              </a:tr>
              <a:tr h="249672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6810834"/>
                  </a:ext>
                </a:extLst>
              </a:tr>
              <a:tr h="249672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62%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C27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0314460"/>
                  </a:ext>
                </a:extLst>
              </a:tr>
              <a:tr h="249672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1850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9462927"/>
                  </a:ext>
                </a:extLst>
              </a:tr>
              <a:tr h="249672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21950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22360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8948151"/>
                  </a:ext>
                </a:extLst>
              </a:tr>
              <a:tr h="249672">
                <a:tc>
                  <a:txBody>
                    <a:bodyPr/>
                    <a:lstStyle/>
                    <a:p>
                      <a:pPr algn="ctr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MX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RESULTADO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98%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BD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342061"/>
                  </a:ext>
                </a:extLst>
              </a:tr>
              <a:tr h="249672"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MX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CALIFICACIÓN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39.27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693207"/>
                  </a:ext>
                </a:extLst>
              </a:tr>
            </a:tbl>
          </a:graphicData>
        </a:graphic>
      </p:graphicFrame>
      <p:graphicFrame>
        <p:nvGraphicFramePr>
          <p:cNvPr id="8" name="Gráfico 7">
            <a:extLst>
              <a:ext uri="{FF2B5EF4-FFF2-40B4-BE49-F238E27FC236}">
                <a16:creationId xmlns:a16="http://schemas.microsoft.com/office/drawing/2014/main" id="{D504B2B2-749D-4581-B0DA-5CD46D76934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67481849"/>
              </p:ext>
            </p:extLst>
          </p:nvPr>
        </p:nvGraphicFramePr>
        <p:xfrm>
          <a:off x="4135903" y="1600200"/>
          <a:ext cx="4867420" cy="38642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" name="13 Rectángulo redondeado">
            <a:extLst>
              <a:ext uri="{FF2B5EF4-FFF2-40B4-BE49-F238E27FC236}">
                <a16:creationId xmlns:a16="http://schemas.microsoft.com/office/drawing/2014/main" id="{2B2A2034-314C-457A-AEFD-DBB19854C294}"/>
              </a:ext>
            </a:extLst>
          </p:cNvPr>
          <p:cNvSpPr/>
          <p:nvPr/>
        </p:nvSpPr>
        <p:spPr>
          <a:xfrm>
            <a:off x="15589" y="29654"/>
            <a:ext cx="9128411" cy="109316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s-MX" b="1" u="sng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Segundo Indicador: </a:t>
            </a:r>
            <a:r>
              <a:rPr lang="es-MX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 Apego al </a:t>
            </a:r>
            <a:r>
              <a:rPr lang="es-MX" sz="28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Presupuesto</a:t>
            </a:r>
            <a:r>
              <a:rPr lang="es-MX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 de egresos del Sector</a:t>
            </a:r>
            <a:endParaRPr lang="es-MX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82343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9" y="-214320"/>
            <a:ext cx="9144000" cy="707231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9" name="13 Rectángulo redondeado">
            <a:extLst>
              <a:ext uri="{FF2B5EF4-FFF2-40B4-BE49-F238E27FC236}">
                <a16:creationId xmlns:a16="http://schemas.microsoft.com/office/drawing/2014/main" id="{A8047F49-992F-4FC9-A1B1-6F8BB40ED71F}"/>
              </a:ext>
            </a:extLst>
          </p:cNvPr>
          <p:cNvSpPr/>
          <p:nvPr/>
        </p:nvSpPr>
        <p:spPr>
          <a:xfrm>
            <a:off x="15589" y="379444"/>
            <a:ext cx="9112822" cy="986612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s-MX" sz="2800" b="1" u="sng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Tercer Indicador: </a:t>
            </a:r>
            <a:r>
              <a:rPr lang="es-MX" sz="28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 Informes Elaborados en el Año</a:t>
            </a:r>
            <a:endParaRPr lang="es-MX" sz="2800" dirty="0">
              <a:solidFill>
                <a:prstClr val="white"/>
              </a:solidFill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D218D0F0-AB2B-4C5A-B515-6BD89E0DB9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03718"/>
            <a:ext cx="9144000" cy="3770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6356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9" name="13 Rectángulo redondeado">
            <a:extLst>
              <a:ext uri="{FF2B5EF4-FFF2-40B4-BE49-F238E27FC236}">
                <a16:creationId xmlns:a16="http://schemas.microsoft.com/office/drawing/2014/main" id="{A8047F49-992F-4FC9-A1B1-6F8BB40ED71F}"/>
              </a:ext>
            </a:extLst>
          </p:cNvPr>
          <p:cNvSpPr/>
          <p:nvPr/>
        </p:nvSpPr>
        <p:spPr>
          <a:xfrm>
            <a:off x="0" y="244311"/>
            <a:ext cx="9143999" cy="986612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s-MX" sz="2800" b="1" u="sng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Cuarto Indicador: </a:t>
            </a:r>
            <a:r>
              <a:rPr lang="es-MX" sz="28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MX" sz="40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Informes</a:t>
            </a:r>
            <a:r>
              <a:rPr lang="es-MX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MX" sz="24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Elaborados en el Año</a:t>
            </a:r>
            <a:endParaRPr lang="es-MX" sz="2400" dirty="0">
              <a:solidFill>
                <a:prstClr val="white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E7C7182-BC9C-4F50-A91B-FCAC19A55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45500"/>
            <a:ext cx="9144000" cy="3881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252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73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4142EBD0-4FE0-4D22-AD16-E730A86939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982" y="1692276"/>
            <a:ext cx="3810000" cy="3810000"/>
          </a:xfrm>
          <a:prstGeom prst="rect">
            <a:avLst/>
          </a:prstGeom>
        </p:spPr>
      </p:pic>
      <p:sp>
        <p:nvSpPr>
          <p:cNvPr id="7" name="13 Rectángulo redondeado">
            <a:hlinkClick r:id="rId4" action="ppaction://hlinkfile"/>
            <a:extLst>
              <a:ext uri="{FF2B5EF4-FFF2-40B4-BE49-F238E27FC236}">
                <a16:creationId xmlns:a16="http://schemas.microsoft.com/office/drawing/2014/main" id="{855183BF-7418-42AC-93EE-BB1446B2A145}"/>
              </a:ext>
            </a:extLst>
          </p:cNvPr>
          <p:cNvSpPr/>
          <p:nvPr/>
        </p:nvSpPr>
        <p:spPr>
          <a:xfrm>
            <a:off x="88510" y="4750341"/>
            <a:ext cx="4979963" cy="1288384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s-ES" sz="3200" dirty="0">
                <a:solidFill>
                  <a:prstClr val="white"/>
                </a:solidFill>
              </a:rPr>
              <a:t>Área III De Sector</a:t>
            </a:r>
            <a:endParaRPr lang="es-MX" sz="3200" dirty="0">
              <a:solidFill>
                <a:prstClr val="white"/>
              </a:solidFill>
            </a:endParaRPr>
          </a:p>
        </p:txBody>
      </p:sp>
      <p:sp>
        <p:nvSpPr>
          <p:cNvPr id="8" name="13 Rectángulo redondeado">
            <a:hlinkClick r:id="rId5" action="ppaction://hlinkfile"/>
            <a:extLst>
              <a:ext uri="{FF2B5EF4-FFF2-40B4-BE49-F238E27FC236}">
                <a16:creationId xmlns:a16="http://schemas.microsoft.com/office/drawing/2014/main" id="{92F3C6A7-9B93-4330-927E-39165A033258}"/>
              </a:ext>
            </a:extLst>
          </p:cNvPr>
          <p:cNvSpPr/>
          <p:nvPr/>
        </p:nvSpPr>
        <p:spPr>
          <a:xfrm>
            <a:off x="88510" y="2844889"/>
            <a:ext cx="5068472" cy="1288385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s-ES" sz="3200" dirty="0">
                <a:solidFill>
                  <a:prstClr val="white"/>
                </a:solidFill>
              </a:rPr>
              <a:t>Área III Diocesana</a:t>
            </a:r>
            <a:endParaRPr lang="es-MX" sz="3200" dirty="0">
              <a:solidFill>
                <a:prstClr val="white"/>
              </a:solidFill>
            </a:endParaRPr>
          </a:p>
        </p:txBody>
      </p:sp>
      <p:sp>
        <p:nvSpPr>
          <p:cNvPr id="9" name="13 Rectángulo redondeado">
            <a:hlinkClick r:id="rId5" action="ppaction://hlinkfile"/>
            <a:extLst>
              <a:ext uri="{FF2B5EF4-FFF2-40B4-BE49-F238E27FC236}">
                <a16:creationId xmlns:a16="http://schemas.microsoft.com/office/drawing/2014/main" id="{B87B472C-9446-400B-A7E0-ADAF8ACDEA56}"/>
              </a:ext>
            </a:extLst>
          </p:cNvPr>
          <p:cNvSpPr/>
          <p:nvPr/>
        </p:nvSpPr>
        <p:spPr>
          <a:xfrm>
            <a:off x="88510" y="339767"/>
            <a:ext cx="5156980" cy="2084832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sz="2400" dirty="0">
              <a:solidFill>
                <a:prstClr val="white"/>
              </a:solidFill>
            </a:endParaRPr>
          </a:p>
          <a:p>
            <a:pPr algn="ctr"/>
            <a:r>
              <a:rPr lang="es-ES" sz="2400" dirty="0">
                <a:solidFill>
                  <a:prstClr val="white"/>
                </a:solidFill>
              </a:rPr>
              <a:t>TABLERO DE INDICADORES para Matrimonios Responsables de Área III </a:t>
            </a:r>
            <a:endParaRPr lang="es-MX" sz="2400" dirty="0">
              <a:solidFill>
                <a:prstClr val="white"/>
              </a:solidFill>
            </a:endParaRPr>
          </a:p>
          <a:p>
            <a:pPr lvl="0" algn="ctr"/>
            <a:endParaRPr lang="es-MX" sz="32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6613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8" y="29980"/>
            <a:ext cx="9144000" cy="682802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9" name="13 Rectángulo redondeado">
            <a:extLst>
              <a:ext uri="{FF2B5EF4-FFF2-40B4-BE49-F238E27FC236}">
                <a16:creationId xmlns:a16="http://schemas.microsoft.com/office/drawing/2014/main" id="{34DC1D6A-F074-458D-B4B1-80A9A9B55349}"/>
              </a:ext>
            </a:extLst>
          </p:cNvPr>
          <p:cNvSpPr/>
          <p:nvPr/>
        </p:nvSpPr>
        <p:spPr>
          <a:xfrm>
            <a:off x="15588" y="1"/>
            <a:ext cx="9112823" cy="808546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s-MX" b="1" u="sng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HOJA DE EVALUACIÓN: </a:t>
            </a:r>
            <a:r>
              <a:rPr lang="es-MX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2000" dirty="0">
                <a:solidFill>
                  <a:prstClr val="white"/>
                </a:solidFill>
              </a:rPr>
              <a:t>Del Matrimonio Secretario Diocesano</a:t>
            </a:r>
            <a:r>
              <a:rPr lang="es-ES" dirty="0">
                <a:solidFill>
                  <a:prstClr val="white"/>
                </a:solidFill>
              </a:rPr>
              <a:t> de </a:t>
            </a:r>
            <a:r>
              <a:rPr lang="es-ES" sz="2400" dirty="0">
                <a:solidFill>
                  <a:prstClr val="white"/>
                </a:solidFill>
              </a:rPr>
              <a:t>Área-III</a:t>
            </a:r>
            <a:r>
              <a:rPr lang="es-ES" dirty="0">
                <a:solidFill>
                  <a:prstClr val="white"/>
                </a:solidFill>
              </a:rPr>
              <a:t>  </a:t>
            </a:r>
            <a:endParaRPr lang="es-MX" dirty="0">
              <a:solidFill>
                <a:prstClr val="white"/>
              </a:solidFill>
            </a:endParaRPr>
          </a:p>
        </p:txBody>
      </p:sp>
      <p:graphicFrame>
        <p:nvGraphicFramePr>
          <p:cNvPr id="12" name="Objeto 11">
            <a:extLst>
              <a:ext uri="{FF2B5EF4-FFF2-40B4-BE49-F238E27FC236}">
                <a16:creationId xmlns:a16="http://schemas.microsoft.com/office/drawing/2014/main" id="{C29EF100-B5F6-4411-A906-4D4CF9A18B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5960118"/>
              </p:ext>
            </p:extLst>
          </p:nvPr>
        </p:nvGraphicFramePr>
        <p:xfrm>
          <a:off x="-15588" y="808547"/>
          <a:ext cx="9144000" cy="49030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" name="Worksheet" r:id="rId4" imgW="8010557" imgH="5181663" progId="Excel.Sheet.12">
                  <p:embed/>
                </p:oleObj>
              </mc:Choice>
              <mc:Fallback>
                <p:oleObj name="Worksheet" r:id="rId4" imgW="8010557" imgH="5181663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15588" y="808547"/>
                        <a:ext cx="9144000" cy="49030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6224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89" y="-274638"/>
            <a:ext cx="9144000" cy="6858000"/>
          </a:xfrm>
          <a:prstGeom prst="rect">
            <a:avLst/>
          </a:prstGeom>
        </p:spPr>
      </p:pic>
      <p:sp>
        <p:nvSpPr>
          <p:cNvPr id="6" name="Título 5">
            <a:extLst>
              <a:ext uri="{FF2B5EF4-FFF2-40B4-BE49-F238E27FC236}">
                <a16:creationId xmlns:a16="http://schemas.microsoft.com/office/drawing/2014/main" id="{ED26C0A7-0157-4EA4-B593-432834B8D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s-MX" dirty="0"/>
            </a:br>
            <a:br>
              <a:rPr lang="es-MX" dirty="0"/>
            </a:br>
            <a:endParaRPr lang="es-MX" dirty="0"/>
          </a:p>
        </p:txBody>
      </p:sp>
      <p:sp>
        <p:nvSpPr>
          <p:cNvPr id="5" name="TextBox 4"/>
          <p:cNvSpPr txBox="1"/>
          <p:nvPr/>
        </p:nvSpPr>
        <p:spPr>
          <a:xfrm>
            <a:off x="0" y="6170096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17" name="16 Llamada de flecha hacia abajo">
            <a:extLst>
              <a:ext uri="{FF2B5EF4-FFF2-40B4-BE49-F238E27FC236}">
                <a16:creationId xmlns:a16="http://schemas.microsoft.com/office/drawing/2014/main" id="{9319E3D4-2A03-4676-AC68-0E74A49F3533}"/>
              </a:ext>
            </a:extLst>
          </p:cNvPr>
          <p:cNvSpPr/>
          <p:nvPr/>
        </p:nvSpPr>
        <p:spPr>
          <a:xfrm>
            <a:off x="2434228" y="703961"/>
            <a:ext cx="3939626" cy="1189554"/>
          </a:xfrm>
          <a:prstGeom prst="downArrowCallout">
            <a:avLst>
              <a:gd name="adj1" fmla="val 26480"/>
              <a:gd name="adj2" fmla="val 25000"/>
              <a:gd name="adj3" fmla="val 16600"/>
              <a:gd name="adj4" fmla="val 7513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just"/>
            <a:r>
              <a:rPr lang="es-MX" sz="1200" dirty="0">
                <a:solidFill>
                  <a:prstClr val="black"/>
                </a:solidFill>
              </a:rPr>
              <a:t>En las columnas de capacitación colocar «1» en caso de haber tomado la capacitación indicada, caso contrario colocar un «0».</a:t>
            </a:r>
          </a:p>
        </p:txBody>
      </p:sp>
      <p:sp>
        <p:nvSpPr>
          <p:cNvPr id="18" name="41 Llamada de flecha hacia abajo">
            <a:extLst>
              <a:ext uri="{FF2B5EF4-FFF2-40B4-BE49-F238E27FC236}">
                <a16:creationId xmlns:a16="http://schemas.microsoft.com/office/drawing/2014/main" id="{7B037F09-82F1-4242-89DD-57BDFE5E6B6D}"/>
              </a:ext>
            </a:extLst>
          </p:cNvPr>
          <p:cNvSpPr/>
          <p:nvPr/>
        </p:nvSpPr>
        <p:spPr>
          <a:xfrm>
            <a:off x="7841164" y="702383"/>
            <a:ext cx="1334013" cy="1202807"/>
          </a:xfrm>
          <a:prstGeom prst="downArrowCallout">
            <a:avLst>
              <a:gd name="adj1" fmla="val 25000"/>
              <a:gd name="adj2" fmla="val 25000"/>
              <a:gd name="adj3" fmla="val 20715"/>
              <a:gd name="adj4" fmla="val 72119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s-MX" sz="1200" b="1" dirty="0">
                <a:solidFill>
                  <a:prstClr val="black"/>
                </a:solidFill>
              </a:rPr>
              <a:t>NO</a:t>
            </a:r>
            <a:r>
              <a:rPr lang="es-MX" sz="1200" dirty="0">
                <a:solidFill>
                  <a:prstClr val="black"/>
                </a:solidFill>
              </a:rPr>
              <a:t> modificar las formulas en esta columna.</a:t>
            </a:r>
          </a:p>
        </p:txBody>
      </p:sp>
      <p:sp>
        <p:nvSpPr>
          <p:cNvPr id="19" name="42 Llamada de flecha hacia abajo">
            <a:extLst>
              <a:ext uri="{FF2B5EF4-FFF2-40B4-BE49-F238E27FC236}">
                <a16:creationId xmlns:a16="http://schemas.microsoft.com/office/drawing/2014/main" id="{91E5902B-A18B-47FD-9A1C-863A76EFA533}"/>
              </a:ext>
            </a:extLst>
          </p:cNvPr>
          <p:cNvSpPr/>
          <p:nvPr/>
        </p:nvSpPr>
        <p:spPr>
          <a:xfrm>
            <a:off x="15589" y="702383"/>
            <a:ext cx="1480702" cy="1189554"/>
          </a:xfrm>
          <a:prstGeom prst="downArrowCallout">
            <a:avLst>
              <a:gd name="adj1" fmla="val 25000"/>
              <a:gd name="adj2" fmla="val 25000"/>
              <a:gd name="adj3" fmla="val 18817"/>
              <a:gd name="adj4" fmla="val 73909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s-MX" sz="1050" dirty="0">
                <a:solidFill>
                  <a:prstClr val="black"/>
                </a:solidFill>
              </a:rPr>
              <a:t>Colocar en esta columna el nombre del Sector o numero acordado.</a:t>
            </a:r>
          </a:p>
        </p:txBody>
      </p:sp>
      <p:sp>
        <p:nvSpPr>
          <p:cNvPr id="25" name="Rectángulo: esquinas redondeadas 24">
            <a:extLst>
              <a:ext uri="{FF2B5EF4-FFF2-40B4-BE49-F238E27FC236}">
                <a16:creationId xmlns:a16="http://schemas.microsoft.com/office/drawing/2014/main" id="{A952C4C4-3123-4CFD-9C33-A79F38887262}"/>
              </a:ext>
            </a:extLst>
          </p:cNvPr>
          <p:cNvSpPr/>
          <p:nvPr/>
        </p:nvSpPr>
        <p:spPr>
          <a:xfrm>
            <a:off x="15589" y="-167967"/>
            <a:ext cx="9159589" cy="820047"/>
          </a:xfrm>
          <a:prstGeom prst="roundRect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400" b="1" u="sng" dirty="0"/>
              <a:t>Primer Indicador: </a:t>
            </a:r>
            <a:r>
              <a:rPr lang="es-MX" sz="2400" dirty="0"/>
              <a:t>Porcentaje de capacitación  de matrimonios Responsables  de Area III de Sector (RA-III)</a:t>
            </a:r>
          </a:p>
        </p:txBody>
      </p:sp>
      <p:sp>
        <p:nvSpPr>
          <p:cNvPr id="35" name="Rectángulo: esquinas redondeadas 34">
            <a:extLst>
              <a:ext uri="{FF2B5EF4-FFF2-40B4-BE49-F238E27FC236}">
                <a16:creationId xmlns:a16="http://schemas.microsoft.com/office/drawing/2014/main" id="{7EFE6547-0194-4EBB-BECD-B297439B7603}"/>
              </a:ext>
            </a:extLst>
          </p:cNvPr>
          <p:cNvSpPr/>
          <p:nvPr/>
        </p:nvSpPr>
        <p:spPr>
          <a:xfrm>
            <a:off x="229116" y="4170653"/>
            <a:ext cx="4410223" cy="3693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dirty="0"/>
              <a:t>CIP I y II: Capacitación Integral Progresiva </a:t>
            </a:r>
          </a:p>
        </p:txBody>
      </p:sp>
      <p:sp>
        <p:nvSpPr>
          <p:cNvPr id="36" name="Rectángulo: esquinas redondeadas 35">
            <a:extLst>
              <a:ext uri="{FF2B5EF4-FFF2-40B4-BE49-F238E27FC236}">
                <a16:creationId xmlns:a16="http://schemas.microsoft.com/office/drawing/2014/main" id="{B3A62396-2617-4D07-8727-B385814CA7AE}"/>
              </a:ext>
            </a:extLst>
          </p:cNvPr>
          <p:cNvSpPr/>
          <p:nvPr/>
        </p:nvSpPr>
        <p:spPr>
          <a:xfrm>
            <a:off x="244701" y="4583195"/>
            <a:ext cx="4410224" cy="3693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dirty="0"/>
              <a:t>SHEZ: Ser y Hacer del Equipo Zonal</a:t>
            </a:r>
          </a:p>
        </p:txBody>
      </p:sp>
      <p:sp>
        <p:nvSpPr>
          <p:cNvPr id="41" name="Rectángulo: esquinas redondeadas 40">
            <a:extLst>
              <a:ext uri="{FF2B5EF4-FFF2-40B4-BE49-F238E27FC236}">
                <a16:creationId xmlns:a16="http://schemas.microsoft.com/office/drawing/2014/main" id="{6E511EFA-6041-43B9-8A46-A4F624D64E27}"/>
              </a:ext>
            </a:extLst>
          </p:cNvPr>
          <p:cNvSpPr/>
          <p:nvPr/>
        </p:nvSpPr>
        <p:spPr>
          <a:xfrm>
            <a:off x="244702" y="4982590"/>
            <a:ext cx="4410224" cy="3693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1700" dirty="0"/>
              <a:t>TM: Taller de Metodología </a:t>
            </a:r>
          </a:p>
        </p:txBody>
      </p:sp>
      <p:sp>
        <p:nvSpPr>
          <p:cNvPr id="42" name="Rectángulo: esquinas redondeadas 41">
            <a:extLst>
              <a:ext uri="{FF2B5EF4-FFF2-40B4-BE49-F238E27FC236}">
                <a16:creationId xmlns:a16="http://schemas.microsoft.com/office/drawing/2014/main" id="{BEAC1B37-E299-48A2-825E-DBEF57769DD4}"/>
              </a:ext>
            </a:extLst>
          </p:cNvPr>
          <p:cNvSpPr/>
          <p:nvPr/>
        </p:nvSpPr>
        <p:spPr>
          <a:xfrm>
            <a:off x="229114" y="5349818"/>
            <a:ext cx="4410223" cy="3693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1700" dirty="0"/>
              <a:t>MO: Manual de Organización </a:t>
            </a:r>
          </a:p>
        </p:txBody>
      </p:sp>
      <p:sp>
        <p:nvSpPr>
          <p:cNvPr id="43" name="Rectángulo: esquinas redondeadas 42">
            <a:extLst>
              <a:ext uri="{FF2B5EF4-FFF2-40B4-BE49-F238E27FC236}">
                <a16:creationId xmlns:a16="http://schemas.microsoft.com/office/drawing/2014/main" id="{38757465-2D34-4978-8FF2-3E5C8270770B}"/>
              </a:ext>
            </a:extLst>
          </p:cNvPr>
          <p:cNvSpPr/>
          <p:nvPr/>
        </p:nvSpPr>
        <p:spPr>
          <a:xfrm>
            <a:off x="244702" y="5784707"/>
            <a:ext cx="4410223" cy="36933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dirty="0"/>
              <a:t>TPD: Taller de Profundización para Dirigentes  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4D1BFAE2-EF95-4691-BF5E-E68238DBAB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89" y="2023495"/>
            <a:ext cx="9112821" cy="2158833"/>
          </a:xfrm>
          <a:prstGeom prst="rect">
            <a:avLst/>
          </a:prstGeom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84988D3F-03F0-4EF8-A770-CC62C1D2645E}"/>
              </a:ext>
            </a:extLst>
          </p:cNvPr>
          <p:cNvSpPr/>
          <p:nvPr/>
        </p:nvSpPr>
        <p:spPr>
          <a:xfrm>
            <a:off x="4654926" y="4480588"/>
            <a:ext cx="4016287" cy="656368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dirty="0"/>
              <a:t>SHECS: Ser y Hacer del Equipo Coordinador de Sector</a:t>
            </a:r>
          </a:p>
        </p:txBody>
      </p:sp>
    </p:spTree>
    <p:extLst>
      <p:ext uri="{BB962C8B-B14F-4D97-AF65-F5344CB8AC3E}">
        <p14:creationId xmlns:p14="http://schemas.microsoft.com/office/powerpoint/2010/main" val="9065413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22 Llamada de flecha hacia abajo">
            <a:extLst>
              <a:ext uri="{FF2B5EF4-FFF2-40B4-BE49-F238E27FC236}">
                <a16:creationId xmlns:a16="http://schemas.microsoft.com/office/drawing/2014/main" id="{E0498BB4-7189-4926-89EF-F2A620972FD9}"/>
              </a:ext>
            </a:extLst>
          </p:cNvPr>
          <p:cNvSpPr/>
          <p:nvPr/>
        </p:nvSpPr>
        <p:spPr>
          <a:xfrm>
            <a:off x="2164408" y="1388195"/>
            <a:ext cx="2312722" cy="964058"/>
          </a:xfrm>
          <a:prstGeom prst="downArrowCallout">
            <a:avLst>
              <a:gd name="adj1" fmla="val 26480"/>
              <a:gd name="adj2" fmla="val 25000"/>
              <a:gd name="adj3" fmla="val 16600"/>
              <a:gd name="adj4" fmla="val 69291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just"/>
            <a:r>
              <a:rPr lang="es-MX" sz="1200" b="1" dirty="0">
                <a:solidFill>
                  <a:prstClr val="black"/>
                </a:solidFill>
              </a:rPr>
              <a:t>Presupuesto Ingresos</a:t>
            </a:r>
            <a:r>
              <a:rPr lang="es-MX" sz="1200" dirty="0">
                <a:solidFill>
                  <a:prstClr val="black"/>
                </a:solidFill>
              </a:rPr>
              <a:t>: Cantidad estimada que se espera recabar o recibir en cada uno de los meses.</a:t>
            </a:r>
          </a:p>
        </p:txBody>
      </p:sp>
      <p:sp>
        <p:nvSpPr>
          <p:cNvPr id="7" name="23 Llamada de flecha hacia abajo">
            <a:extLst>
              <a:ext uri="{FF2B5EF4-FFF2-40B4-BE49-F238E27FC236}">
                <a16:creationId xmlns:a16="http://schemas.microsoft.com/office/drawing/2014/main" id="{6E1FFDF1-1A28-443F-B8FA-0D919E40DFA0}"/>
              </a:ext>
            </a:extLst>
          </p:cNvPr>
          <p:cNvSpPr/>
          <p:nvPr/>
        </p:nvSpPr>
        <p:spPr>
          <a:xfrm>
            <a:off x="7099552" y="1388194"/>
            <a:ext cx="1383052" cy="964058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7134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s-MX" sz="1200" b="1" dirty="0">
                <a:solidFill>
                  <a:prstClr val="black"/>
                </a:solidFill>
              </a:rPr>
              <a:t>NO</a:t>
            </a:r>
            <a:r>
              <a:rPr lang="es-MX" sz="1200" dirty="0">
                <a:solidFill>
                  <a:prstClr val="black"/>
                </a:solidFill>
              </a:rPr>
              <a:t> modificar las formulas en esta columna.</a:t>
            </a:r>
          </a:p>
        </p:txBody>
      </p:sp>
      <p:sp>
        <p:nvSpPr>
          <p:cNvPr id="8" name="16 Llamada de flecha hacia abajo">
            <a:extLst>
              <a:ext uri="{FF2B5EF4-FFF2-40B4-BE49-F238E27FC236}">
                <a16:creationId xmlns:a16="http://schemas.microsoft.com/office/drawing/2014/main" id="{DB906EDE-9F39-4A83-9038-FD2F3F8C315D}"/>
              </a:ext>
            </a:extLst>
          </p:cNvPr>
          <p:cNvSpPr/>
          <p:nvPr/>
        </p:nvSpPr>
        <p:spPr>
          <a:xfrm>
            <a:off x="4559094" y="1388194"/>
            <a:ext cx="2312777" cy="964058"/>
          </a:xfrm>
          <a:prstGeom prst="downArrowCallout">
            <a:avLst>
              <a:gd name="adj1" fmla="val 26480"/>
              <a:gd name="adj2" fmla="val 25000"/>
              <a:gd name="adj3" fmla="val 16600"/>
              <a:gd name="adj4" fmla="val 68572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just"/>
            <a:r>
              <a:rPr lang="es-MX" sz="1200" b="1" dirty="0">
                <a:solidFill>
                  <a:prstClr val="black"/>
                </a:solidFill>
              </a:rPr>
              <a:t>Ingresos Reales: </a:t>
            </a:r>
            <a:r>
              <a:rPr lang="es-MX" sz="1200" dirty="0">
                <a:solidFill>
                  <a:prstClr val="black"/>
                </a:solidFill>
              </a:rPr>
              <a:t>Cantidad real recabada o recibida en cada uno de los meses.</a:t>
            </a:r>
          </a:p>
        </p:txBody>
      </p:sp>
      <p:sp>
        <p:nvSpPr>
          <p:cNvPr id="9" name="22 Llamada de flecha hacia abajo">
            <a:extLst>
              <a:ext uri="{FF2B5EF4-FFF2-40B4-BE49-F238E27FC236}">
                <a16:creationId xmlns:a16="http://schemas.microsoft.com/office/drawing/2014/main" id="{6ECE9135-F496-4512-ACA8-8A10D8D9CBEB}"/>
              </a:ext>
            </a:extLst>
          </p:cNvPr>
          <p:cNvSpPr/>
          <p:nvPr/>
        </p:nvSpPr>
        <p:spPr>
          <a:xfrm>
            <a:off x="523460" y="1388194"/>
            <a:ext cx="1561436" cy="964058"/>
          </a:xfrm>
          <a:prstGeom prst="downArrowCallout">
            <a:avLst>
              <a:gd name="adj1" fmla="val 26480"/>
              <a:gd name="adj2" fmla="val 25000"/>
              <a:gd name="adj3" fmla="val 16600"/>
              <a:gd name="adj4" fmla="val 69291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s-MX" sz="1200" b="1" dirty="0">
                <a:solidFill>
                  <a:prstClr val="black"/>
                </a:solidFill>
              </a:rPr>
              <a:t>Mes</a:t>
            </a:r>
            <a:r>
              <a:rPr lang="es-MX" sz="1200" dirty="0">
                <a:solidFill>
                  <a:prstClr val="black"/>
                </a:solidFill>
              </a:rPr>
              <a:t>: Meses en los que se presupuestó y se recabó o ingresó.</a:t>
            </a:r>
          </a:p>
        </p:txBody>
      </p:sp>
      <p:graphicFrame>
        <p:nvGraphicFramePr>
          <p:cNvPr id="10" name="Tabla 9">
            <a:extLst>
              <a:ext uri="{FF2B5EF4-FFF2-40B4-BE49-F238E27FC236}">
                <a16:creationId xmlns:a16="http://schemas.microsoft.com/office/drawing/2014/main" id="{F11939C4-CC42-44FF-8937-2C25DC4C51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3837719"/>
              </p:ext>
            </p:extLst>
          </p:nvPr>
        </p:nvGraphicFramePr>
        <p:xfrm>
          <a:off x="457200" y="2536891"/>
          <a:ext cx="8185126" cy="3181350"/>
        </p:xfrm>
        <a:graphic>
          <a:graphicData uri="http://schemas.openxmlformats.org/drawingml/2006/table">
            <a:tbl>
              <a:tblPr/>
              <a:tblGrid>
                <a:gridCol w="1946300">
                  <a:extLst>
                    <a:ext uri="{9D8B030D-6E8A-4147-A177-3AD203B41FA5}">
                      <a16:colId xmlns:a16="http://schemas.microsoft.com/office/drawing/2014/main" val="1434299095"/>
                    </a:ext>
                  </a:extLst>
                </a:gridCol>
                <a:gridCol w="1866316">
                  <a:extLst>
                    <a:ext uri="{9D8B030D-6E8A-4147-A177-3AD203B41FA5}">
                      <a16:colId xmlns:a16="http://schemas.microsoft.com/office/drawing/2014/main" val="113045586"/>
                    </a:ext>
                  </a:extLst>
                </a:gridCol>
                <a:gridCol w="2452871">
                  <a:extLst>
                    <a:ext uri="{9D8B030D-6E8A-4147-A177-3AD203B41FA5}">
                      <a16:colId xmlns:a16="http://schemas.microsoft.com/office/drawing/2014/main" val="850198925"/>
                    </a:ext>
                  </a:extLst>
                </a:gridCol>
                <a:gridCol w="1919639">
                  <a:extLst>
                    <a:ext uri="{9D8B030D-6E8A-4147-A177-3AD203B41FA5}">
                      <a16:colId xmlns:a16="http://schemas.microsoft.com/office/drawing/2014/main" val="2831988015"/>
                    </a:ext>
                  </a:extLst>
                </a:gridCol>
              </a:tblGrid>
              <a:tr h="323850"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PRESUPUESTO INGRESOS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INGRESOS REALES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%CUMPL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6537899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CA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460526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CA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12696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D5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28774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042779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79390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796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514125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BCA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538770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CA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307176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224339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5623939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150%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438734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109%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069600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241000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227000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4228015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MX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RESULTADO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94%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BD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041628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MX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9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CALIFICACIÓN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23.55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9785032"/>
                  </a:ext>
                </a:extLst>
              </a:tr>
            </a:tbl>
          </a:graphicData>
        </a:graphic>
      </p:graphicFrame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0DFC05F4-B076-4720-8423-9AB131F91E55}"/>
              </a:ext>
            </a:extLst>
          </p:cNvPr>
          <p:cNvSpPr/>
          <p:nvPr/>
        </p:nvSpPr>
        <p:spPr>
          <a:xfrm>
            <a:off x="457201" y="506230"/>
            <a:ext cx="8025404" cy="771602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2000" b="1" u="sng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Segundo Indicador: </a:t>
            </a:r>
            <a:r>
              <a:rPr lang="es-MX" sz="20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2000" dirty="0">
                <a:solidFill>
                  <a:prstClr val="white"/>
                </a:solidFill>
              </a:rPr>
              <a:t>Apego al Presupuesto de Ingresos de la Diócesis</a:t>
            </a:r>
            <a:r>
              <a:rPr lang="es-ES" dirty="0">
                <a:solidFill>
                  <a:prstClr val="white"/>
                </a:solidFill>
              </a:rPr>
              <a:t>.</a:t>
            </a:r>
            <a:endParaRPr lang="es-MX" dirty="0">
              <a:solidFill>
                <a:prstClr val="white"/>
              </a:solidFill>
            </a:endParaRPr>
          </a:p>
          <a:p>
            <a:pPr algn="ctr"/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989355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589" y="-29653"/>
            <a:ext cx="9144000" cy="6858000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ctr"/>
            <a:r>
              <a:rPr lang="es-MX" dirty="0"/>
              <a:t>M</a:t>
            </a: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11 Llamada de flecha hacia abajo">
            <a:extLst>
              <a:ext uri="{FF2B5EF4-FFF2-40B4-BE49-F238E27FC236}">
                <a16:creationId xmlns:a16="http://schemas.microsoft.com/office/drawing/2014/main" id="{F24D0A15-8DDE-428F-9A59-4749A2AA4051}"/>
              </a:ext>
            </a:extLst>
          </p:cNvPr>
          <p:cNvSpPr/>
          <p:nvPr/>
        </p:nvSpPr>
        <p:spPr>
          <a:xfrm>
            <a:off x="6889737" y="1314132"/>
            <a:ext cx="1334839" cy="1404311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8331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s-MX" sz="1200" b="1" dirty="0">
                <a:solidFill>
                  <a:prstClr val="black"/>
                </a:solidFill>
              </a:rPr>
              <a:t>NO</a:t>
            </a:r>
            <a:r>
              <a:rPr lang="es-MX" sz="1200" dirty="0">
                <a:solidFill>
                  <a:prstClr val="black"/>
                </a:solidFill>
              </a:rPr>
              <a:t> modificar las formulas en esta columna.</a:t>
            </a:r>
          </a:p>
        </p:txBody>
      </p:sp>
      <p:sp>
        <p:nvSpPr>
          <p:cNvPr id="7" name="22 Llamada de flecha hacia abajo">
            <a:extLst>
              <a:ext uri="{FF2B5EF4-FFF2-40B4-BE49-F238E27FC236}">
                <a16:creationId xmlns:a16="http://schemas.microsoft.com/office/drawing/2014/main" id="{67BFF636-9498-4061-B99A-C8703DCD6C0D}"/>
              </a:ext>
            </a:extLst>
          </p:cNvPr>
          <p:cNvSpPr/>
          <p:nvPr/>
        </p:nvSpPr>
        <p:spPr>
          <a:xfrm>
            <a:off x="2323544" y="1300479"/>
            <a:ext cx="1917223" cy="1407095"/>
          </a:xfrm>
          <a:prstGeom prst="downArrowCallout">
            <a:avLst>
              <a:gd name="adj1" fmla="val 26480"/>
              <a:gd name="adj2" fmla="val 25000"/>
              <a:gd name="adj3" fmla="val 16600"/>
              <a:gd name="adj4" fmla="val 69162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just"/>
            <a:r>
              <a:rPr lang="es-MX" sz="1200" b="1" dirty="0">
                <a:solidFill>
                  <a:prstClr val="black"/>
                </a:solidFill>
              </a:rPr>
              <a:t>Presupuesto Egresos</a:t>
            </a:r>
            <a:r>
              <a:rPr lang="es-MX" sz="1200" dirty="0">
                <a:solidFill>
                  <a:prstClr val="black"/>
                </a:solidFill>
              </a:rPr>
              <a:t>: Cantidad estimada sea el gasto en cada uno de los meses.</a:t>
            </a:r>
          </a:p>
        </p:txBody>
      </p:sp>
      <p:sp>
        <p:nvSpPr>
          <p:cNvPr id="8" name="16 Llamada de flecha hacia abajo">
            <a:extLst>
              <a:ext uri="{FF2B5EF4-FFF2-40B4-BE49-F238E27FC236}">
                <a16:creationId xmlns:a16="http://schemas.microsoft.com/office/drawing/2014/main" id="{DDEF8C22-3A8C-4170-926B-34E0991C39E9}"/>
              </a:ext>
            </a:extLst>
          </p:cNvPr>
          <p:cNvSpPr/>
          <p:nvPr/>
        </p:nvSpPr>
        <p:spPr>
          <a:xfrm>
            <a:off x="4441009" y="1311348"/>
            <a:ext cx="2248486" cy="1407095"/>
          </a:xfrm>
          <a:prstGeom prst="downArrowCallout">
            <a:avLst>
              <a:gd name="adj1" fmla="val 26480"/>
              <a:gd name="adj2" fmla="val 25000"/>
              <a:gd name="adj3" fmla="val 16600"/>
              <a:gd name="adj4" fmla="val 69161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just"/>
            <a:r>
              <a:rPr lang="es-MX" sz="1200" b="1" dirty="0">
                <a:solidFill>
                  <a:prstClr val="black"/>
                </a:solidFill>
              </a:rPr>
              <a:t>Egresos Reales: </a:t>
            </a:r>
            <a:r>
              <a:rPr lang="es-MX" sz="1200" dirty="0">
                <a:solidFill>
                  <a:prstClr val="black"/>
                </a:solidFill>
              </a:rPr>
              <a:t>Cantidad real gastada en cada uno de los meses.</a:t>
            </a:r>
          </a:p>
        </p:txBody>
      </p:sp>
      <p:sp>
        <p:nvSpPr>
          <p:cNvPr id="9" name="11 Llamada de flecha hacia abajo">
            <a:extLst>
              <a:ext uri="{FF2B5EF4-FFF2-40B4-BE49-F238E27FC236}">
                <a16:creationId xmlns:a16="http://schemas.microsoft.com/office/drawing/2014/main" id="{85EEC12B-0738-4921-81A1-012A4C769045}"/>
              </a:ext>
            </a:extLst>
          </p:cNvPr>
          <p:cNvSpPr/>
          <p:nvPr/>
        </p:nvSpPr>
        <p:spPr>
          <a:xfrm>
            <a:off x="540150" y="1245464"/>
            <a:ext cx="1423809" cy="1407418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70834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es-MX" sz="1200" b="1" dirty="0">
                <a:solidFill>
                  <a:prstClr val="black"/>
                </a:solidFill>
              </a:rPr>
              <a:t>Mes: </a:t>
            </a:r>
            <a:r>
              <a:rPr lang="es-MX" sz="1200" dirty="0">
                <a:solidFill>
                  <a:prstClr val="black"/>
                </a:solidFill>
              </a:rPr>
              <a:t>Meses en los que se presupuestó y se gastó.</a:t>
            </a:r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E3C0FFA4-2433-42B9-A284-9B1BC488E906}"/>
              </a:ext>
            </a:extLst>
          </p:cNvPr>
          <p:cNvSpPr/>
          <p:nvPr/>
        </p:nvSpPr>
        <p:spPr>
          <a:xfrm>
            <a:off x="483086" y="279286"/>
            <a:ext cx="8146650" cy="865636"/>
          </a:xfrm>
          <a:prstGeom prst="round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b="1" u="sng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Tercer Indicador: </a:t>
            </a:r>
            <a:r>
              <a:rPr lang="es-MX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dirty="0">
                <a:solidFill>
                  <a:prstClr val="white"/>
                </a:solidFill>
              </a:rPr>
              <a:t>Apego al Presupuesto de Egresos de la Diócesis.</a:t>
            </a:r>
            <a:endParaRPr lang="es-MX" dirty="0">
              <a:solidFill>
                <a:prstClr val="white"/>
              </a:solidFill>
            </a:endParaRPr>
          </a:p>
          <a:p>
            <a:pPr algn="ctr"/>
            <a:endParaRPr lang="es-MX" dirty="0"/>
          </a:p>
        </p:txBody>
      </p:sp>
      <p:graphicFrame>
        <p:nvGraphicFramePr>
          <p:cNvPr id="13" name="Tabla 12">
            <a:extLst>
              <a:ext uri="{FF2B5EF4-FFF2-40B4-BE49-F238E27FC236}">
                <a16:creationId xmlns:a16="http://schemas.microsoft.com/office/drawing/2014/main" id="{C7BD5102-06A0-423E-B6B3-9ADF100F6B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3748508"/>
              </p:ext>
            </p:extLst>
          </p:nvPr>
        </p:nvGraphicFramePr>
        <p:xfrm>
          <a:off x="664966" y="2819308"/>
          <a:ext cx="7552085" cy="3171410"/>
        </p:xfrm>
        <a:graphic>
          <a:graphicData uri="http://schemas.openxmlformats.org/drawingml/2006/table">
            <a:tbl>
              <a:tblPr/>
              <a:tblGrid>
                <a:gridCol w="1795773">
                  <a:extLst>
                    <a:ext uri="{9D8B030D-6E8A-4147-A177-3AD203B41FA5}">
                      <a16:colId xmlns:a16="http://schemas.microsoft.com/office/drawing/2014/main" val="1258753410"/>
                    </a:ext>
                  </a:extLst>
                </a:gridCol>
                <a:gridCol w="1721974">
                  <a:extLst>
                    <a:ext uri="{9D8B030D-6E8A-4147-A177-3AD203B41FA5}">
                      <a16:colId xmlns:a16="http://schemas.microsoft.com/office/drawing/2014/main" val="3145861023"/>
                    </a:ext>
                  </a:extLst>
                </a:gridCol>
                <a:gridCol w="2263165">
                  <a:extLst>
                    <a:ext uri="{9D8B030D-6E8A-4147-A177-3AD203B41FA5}">
                      <a16:colId xmlns:a16="http://schemas.microsoft.com/office/drawing/2014/main" val="2846652318"/>
                    </a:ext>
                  </a:extLst>
                </a:gridCol>
                <a:gridCol w="1771173">
                  <a:extLst>
                    <a:ext uri="{9D8B030D-6E8A-4147-A177-3AD203B41FA5}">
                      <a16:colId xmlns:a16="http://schemas.microsoft.com/office/drawing/2014/main" val="2419584384"/>
                    </a:ext>
                  </a:extLst>
                </a:gridCol>
              </a:tblGrid>
              <a:tr h="323850"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PRESUPUESTO EGRESOS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EGRESOS REALES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%CUMPLIMIENTO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614766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AGO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52400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SEP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314452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OCT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111%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975002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NOV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DC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589815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DIC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E2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706569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ENE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DC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3631140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FEB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681756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167%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029733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ABR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95%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9C9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117948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MAY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652202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JUN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BA7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127008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JUL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11000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12000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92%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5D1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896265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s-MX" sz="11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TOTALES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241000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s-MX" sz="1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267000</a:t>
                      </a: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4498270"/>
                  </a:ext>
                </a:extLst>
              </a:tr>
              <a:tr h="180560">
                <a:tc>
                  <a:txBody>
                    <a:bodyPr/>
                    <a:lstStyle/>
                    <a:p>
                      <a:pPr algn="ctr" fontAlgn="b"/>
                      <a:endParaRPr lang="es-MX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MX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RESULTADO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BD9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90%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BD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68395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endParaRPr lang="es-MX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es-MX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9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CALIFICACIÓN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0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22.57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013497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13119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6" name="12 Llamada de flecha hacia abajo">
            <a:extLst>
              <a:ext uri="{FF2B5EF4-FFF2-40B4-BE49-F238E27FC236}">
                <a16:creationId xmlns:a16="http://schemas.microsoft.com/office/drawing/2014/main" id="{27DD1A24-5546-4A1B-8AE5-20C28D3F5A84}"/>
              </a:ext>
            </a:extLst>
          </p:cNvPr>
          <p:cNvSpPr/>
          <p:nvPr/>
        </p:nvSpPr>
        <p:spPr>
          <a:xfrm>
            <a:off x="873424" y="1692276"/>
            <a:ext cx="4061042" cy="1611182"/>
          </a:xfrm>
          <a:prstGeom prst="downArrowCallout">
            <a:avLst>
              <a:gd name="adj1" fmla="val 26480"/>
              <a:gd name="adj2" fmla="val 25000"/>
              <a:gd name="adj3" fmla="val 20285"/>
              <a:gd name="adj4" fmla="val 70136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just"/>
            <a:r>
              <a:rPr lang="es-MX" sz="1600" b="1" dirty="0">
                <a:solidFill>
                  <a:prstClr val="black"/>
                </a:solidFill>
              </a:rPr>
              <a:t>Números de Informes Elaborados en el Año</a:t>
            </a:r>
          </a:p>
        </p:txBody>
      </p:sp>
      <p:sp>
        <p:nvSpPr>
          <p:cNvPr id="7" name="13 Llamada de flecha hacia abajo">
            <a:extLst>
              <a:ext uri="{FF2B5EF4-FFF2-40B4-BE49-F238E27FC236}">
                <a16:creationId xmlns:a16="http://schemas.microsoft.com/office/drawing/2014/main" id="{6ACAC0E9-EA4A-4AAA-A805-EE57FD078AD1}"/>
              </a:ext>
            </a:extLst>
          </p:cNvPr>
          <p:cNvSpPr/>
          <p:nvPr/>
        </p:nvSpPr>
        <p:spPr>
          <a:xfrm>
            <a:off x="6191619" y="1692759"/>
            <a:ext cx="1824958" cy="1610699"/>
          </a:xfrm>
          <a:prstGeom prst="downArrowCallout">
            <a:avLst>
              <a:gd name="adj1" fmla="val 25000"/>
              <a:gd name="adj2" fmla="val 25000"/>
              <a:gd name="adj3" fmla="val 25000"/>
              <a:gd name="adj4" fmla="val 67926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 algn="ctr"/>
            <a:r>
              <a:rPr lang="es-MX" sz="1600" b="1" dirty="0">
                <a:solidFill>
                  <a:prstClr val="black"/>
                </a:solidFill>
              </a:rPr>
              <a:t>NO</a:t>
            </a:r>
            <a:r>
              <a:rPr lang="es-MX" sz="1600" dirty="0">
                <a:solidFill>
                  <a:prstClr val="black"/>
                </a:solidFill>
              </a:rPr>
              <a:t> modificar las formulas en esta columna.</a:t>
            </a:r>
          </a:p>
        </p:txBody>
      </p:sp>
      <p:sp>
        <p:nvSpPr>
          <p:cNvPr id="8" name="9 Rectángulo redondeado">
            <a:extLst>
              <a:ext uri="{FF2B5EF4-FFF2-40B4-BE49-F238E27FC236}">
                <a16:creationId xmlns:a16="http://schemas.microsoft.com/office/drawing/2014/main" id="{07FCD486-F188-49AE-B915-8FE690BBED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9271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solidFill>
              <a:schemeClr val="accent5">
                <a:lumMod val="75000"/>
              </a:schemeClr>
            </a:solidFill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pPr lvl="0"/>
            <a:r>
              <a:rPr lang="es-MX" sz="2700" b="1" u="sng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Cuarto Indicador: </a:t>
            </a:r>
            <a:r>
              <a:rPr lang="es-MX" sz="2700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2700" dirty="0">
                <a:solidFill>
                  <a:prstClr val="white"/>
                </a:solidFill>
              </a:rPr>
              <a:t>Informes Elaborados en el Año</a:t>
            </a:r>
            <a:r>
              <a:rPr lang="es-ES" dirty="0">
                <a:solidFill>
                  <a:prstClr val="white"/>
                </a:solidFill>
              </a:rPr>
              <a:t>.</a:t>
            </a:r>
            <a:endParaRPr lang="es-MX" dirty="0">
              <a:solidFill>
                <a:prstClr val="white"/>
              </a:solidFill>
            </a:endParaRPr>
          </a:p>
        </p:txBody>
      </p:sp>
      <p:graphicFrame>
        <p:nvGraphicFramePr>
          <p:cNvPr id="15" name="1 Tabla">
            <a:extLst>
              <a:ext uri="{FF2B5EF4-FFF2-40B4-BE49-F238E27FC236}">
                <a16:creationId xmlns:a16="http://schemas.microsoft.com/office/drawing/2014/main" id="{98C77522-98E2-4854-8670-55D6B6C640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5253191"/>
              </p:ext>
            </p:extLst>
          </p:nvPr>
        </p:nvGraphicFramePr>
        <p:xfrm>
          <a:off x="873424" y="3525325"/>
          <a:ext cx="7170073" cy="2389166"/>
        </p:xfrm>
        <a:graphic>
          <a:graphicData uri="http://schemas.openxmlformats.org/drawingml/2006/table">
            <a:tbl>
              <a:tblPr/>
              <a:tblGrid>
                <a:gridCol w="15973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3781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378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9710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98858">
                <a:tc gridSpan="4">
                  <a:txBody>
                    <a:bodyPr/>
                    <a:lstStyle/>
                    <a:p>
                      <a:pPr algn="ctr" fontAlgn="b"/>
                      <a:r>
                        <a:rPr lang="es-MX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INFORMES</a:t>
                      </a:r>
                    </a:p>
                  </a:txBody>
                  <a:tcPr marL="9752" marR="9752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4BD9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3436">
                <a:tc>
                  <a:txBody>
                    <a:bodyPr/>
                    <a:lstStyle/>
                    <a:p>
                      <a:pPr algn="l" fontAlgn="b"/>
                      <a:r>
                        <a:rPr lang="es-MX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752" marR="9752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MEDIO CICLO</a:t>
                      </a:r>
                    </a:p>
                  </a:txBody>
                  <a:tcPr marL="9752" marR="9752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FIN DE CICLO</a:t>
                      </a:r>
                    </a:p>
                  </a:txBody>
                  <a:tcPr marL="9752" marR="9752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RESULTADO</a:t>
                      </a:r>
                    </a:p>
                  </a:txBody>
                  <a:tcPr marL="9752" marR="9752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63436"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CUMPLIDO</a:t>
                      </a:r>
                    </a:p>
                  </a:txBody>
                  <a:tcPr marL="9752" marR="9752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9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752" marR="9752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</a:t>
                      </a:r>
                    </a:p>
                  </a:txBody>
                  <a:tcPr marL="9752" marR="9752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100%</a:t>
                      </a:r>
                    </a:p>
                  </a:txBody>
                  <a:tcPr marL="9752" marR="9752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63436">
                <a:tc>
                  <a:txBody>
                    <a:bodyPr/>
                    <a:lstStyle/>
                    <a:p>
                      <a:pPr algn="l" fontAlgn="b"/>
                      <a:r>
                        <a:rPr lang="es-MX" sz="16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752" marR="9752" marT="9525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 </a:t>
                      </a:r>
                    </a:p>
                  </a:txBody>
                  <a:tcPr marL="9752" marR="9752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CALIFICACIÓN</a:t>
                      </a:r>
                    </a:p>
                  </a:txBody>
                  <a:tcPr marL="9752" marR="9752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MX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15.00</a:t>
                      </a:r>
                    </a:p>
                  </a:txBody>
                  <a:tcPr marL="9752" marR="9752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99636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" y="245532"/>
            <a:ext cx="8686800" cy="4289892"/>
          </a:xfrm>
        </p:spPr>
        <p:txBody>
          <a:bodyPr>
            <a:normAutofit/>
          </a:bodyPr>
          <a:lstStyle/>
          <a:p>
            <a:pPr algn="l"/>
            <a:br>
              <a:rPr lang="en-US" sz="3600" dirty="0">
                <a:latin typeface="Century Gothic"/>
                <a:cs typeface="Century Gothic"/>
              </a:rPr>
            </a:br>
            <a:br>
              <a:rPr lang="en-US" sz="3600" dirty="0">
                <a:latin typeface="Century Gothic"/>
                <a:cs typeface="Century Gothic"/>
              </a:rPr>
            </a:br>
            <a:r>
              <a:rPr lang="en-US" b="1" dirty="0">
                <a:solidFill>
                  <a:srgbClr val="FF0000"/>
                </a:solidFill>
                <a:latin typeface="Century Gothic"/>
                <a:cs typeface="Century Gothic"/>
              </a:rPr>
              <a:t>           </a:t>
            </a:r>
            <a:r>
              <a:rPr lang="en-US" sz="4000" b="1" dirty="0">
                <a:solidFill>
                  <a:srgbClr val="FF0000"/>
                </a:solidFill>
                <a:latin typeface="Century Gothic"/>
                <a:cs typeface="Century Gothic"/>
              </a:rPr>
              <a:t> </a:t>
            </a:r>
            <a:r>
              <a:rPr lang="en-US" sz="4000" b="1" dirty="0" err="1">
                <a:solidFill>
                  <a:schemeClr val="tx2">
                    <a:lumMod val="75000"/>
                  </a:schemeClr>
                </a:solidFill>
                <a:latin typeface="Century Gothic"/>
                <a:cs typeface="Century Gothic"/>
              </a:rPr>
              <a:t>Tableros</a:t>
            </a:r>
            <a:r>
              <a:rPr lang="en-US" sz="4000" b="1" dirty="0">
                <a:solidFill>
                  <a:schemeClr val="tx2">
                    <a:lumMod val="75000"/>
                  </a:schemeClr>
                </a:solidFill>
                <a:latin typeface="Century Gothic"/>
                <a:cs typeface="Century Gothic"/>
              </a:rPr>
              <a:t> de </a:t>
            </a:r>
            <a:r>
              <a:rPr lang="en-US" sz="4000" b="1" dirty="0" err="1">
                <a:solidFill>
                  <a:schemeClr val="tx2">
                    <a:lumMod val="75000"/>
                  </a:schemeClr>
                </a:solidFill>
                <a:latin typeface="Century Gothic"/>
                <a:cs typeface="Century Gothic"/>
              </a:rPr>
              <a:t>Indicadores</a:t>
            </a:r>
            <a:r>
              <a:rPr lang="en-US" sz="4000" b="1" dirty="0">
                <a:solidFill>
                  <a:schemeClr val="tx2">
                    <a:lumMod val="75000"/>
                  </a:schemeClr>
                </a:solidFill>
                <a:latin typeface="Century Gothic"/>
                <a:cs typeface="Century Gothic"/>
              </a:rPr>
              <a:t> </a:t>
            </a:r>
            <a:br>
              <a:rPr lang="en-US" sz="4000" b="1" dirty="0">
                <a:solidFill>
                  <a:schemeClr val="tx2">
                    <a:lumMod val="75000"/>
                  </a:schemeClr>
                </a:solidFill>
                <a:latin typeface="Century Gothic"/>
                <a:cs typeface="Century Gothic"/>
              </a:rPr>
            </a:br>
            <a:r>
              <a:rPr lang="en-US" sz="4000" b="1" dirty="0">
                <a:solidFill>
                  <a:schemeClr val="tx2">
                    <a:lumMod val="75000"/>
                  </a:schemeClr>
                </a:solidFill>
                <a:latin typeface="Century Gothic"/>
                <a:cs typeface="Century Gothic"/>
              </a:rPr>
              <a:t>                           para </a:t>
            </a:r>
            <a:br>
              <a:rPr lang="en-US" sz="4000" b="1" dirty="0">
                <a:solidFill>
                  <a:schemeClr val="tx2">
                    <a:lumMod val="75000"/>
                  </a:schemeClr>
                </a:solidFill>
                <a:latin typeface="Century Gothic"/>
                <a:cs typeface="Century Gothic"/>
              </a:rPr>
            </a:br>
            <a:r>
              <a:rPr lang="en-US" sz="4000" b="1" dirty="0">
                <a:solidFill>
                  <a:schemeClr val="tx2">
                    <a:lumMod val="75000"/>
                  </a:schemeClr>
                </a:solidFill>
                <a:latin typeface="Century Gothic"/>
                <a:cs typeface="Century Gothic"/>
              </a:rPr>
              <a:t>             </a:t>
            </a:r>
            <a:r>
              <a:rPr lang="en-US" sz="4000" b="1" dirty="0" err="1">
                <a:solidFill>
                  <a:schemeClr val="tx2">
                    <a:lumMod val="75000"/>
                  </a:schemeClr>
                </a:solidFill>
                <a:latin typeface="Century Gothic"/>
                <a:cs typeface="Century Gothic"/>
              </a:rPr>
              <a:t>Matrimonio</a:t>
            </a:r>
            <a:r>
              <a:rPr lang="en-US" sz="4000" b="1" dirty="0">
                <a:solidFill>
                  <a:schemeClr val="tx2">
                    <a:lumMod val="75000"/>
                  </a:schemeClr>
                </a:solidFill>
                <a:latin typeface="Century Gothic"/>
                <a:cs typeface="Century Gothic"/>
              </a:rPr>
              <a:t> </a:t>
            </a:r>
            <a:r>
              <a:rPr lang="en-US" sz="4000" b="1" dirty="0" err="1">
                <a:solidFill>
                  <a:schemeClr val="tx2">
                    <a:lumMod val="75000"/>
                  </a:schemeClr>
                </a:solidFill>
                <a:latin typeface="Century Gothic"/>
                <a:cs typeface="Century Gothic"/>
              </a:rPr>
              <a:t>Responsable</a:t>
            </a:r>
            <a:r>
              <a:rPr lang="en-US" sz="4000" b="1" dirty="0">
                <a:solidFill>
                  <a:schemeClr val="tx2">
                    <a:lumMod val="75000"/>
                  </a:schemeClr>
                </a:solidFill>
                <a:latin typeface="Century Gothic"/>
                <a:cs typeface="Century Gothic"/>
              </a:rPr>
              <a:t> </a:t>
            </a:r>
            <a:br>
              <a:rPr lang="en-US" sz="4000" b="1" dirty="0">
                <a:solidFill>
                  <a:schemeClr val="tx2">
                    <a:lumMod val="75000"/>
                  </a:schemeClr>
                </a:solidFill>
                <a:latin typeface="Century Gothic"/>
                <a:cs typeface="Century Gothic"/>
              </a:rPr>
            </a:br>
            <a:r>
              <a:rPr lang="en-US" sz="4000" b="1" dirty="0">
                <a:solidFill>
                  <a:schemeClr val="tx2">
                    <a:lumMod val="75000"/>
                  </a:schemeClr>
                </a:solidFill>
                <a:latin typeface="Century Gothic"/>
                <a:cs typeface="Century Gothic"/>
              </a:rPr>
              <a:t>              de Área III de Sector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 flipV="1">
            <a:off x="457200" y="6126162"/>
            <a:ext cx="8229600" cy="45719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endParaRPr lang="en-US" dirty="0">
              <a:latin typeface="Century Gothic"/>
              <a:cs typeface="Century Gothic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33814591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92914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459015"/>
            <a:ext cx="9128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i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Century Gothic"/>
                <a:cs typeface="Century Gothic"/>
              </a:rPr>
              <a:t>"Familias convertidas al amor de Dios, testimonio vivo de santidad"</a:t>
            </a:r>
            <a:endParaRPr lang="en-US" i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Century Gothic"/>
              <a:cs typeface="Century Gothic"/>
            </a:endParaRPr>
          </a:p>
        </p:txBody>
      </p:sp>
      <p:sp>
        <p:nvSpPr>
          <p:cNvPr id="7" name="13 Rectángulo redondeado">
            <a:extLst>
              <a:ext uri="{FF2B5EF4-FFF2-40B4-BE49-F238E27FC236}">
                <a16:creationId xmlns:a16="http://schemas.microsoft.com/office/drawing/2014/main" id="{17DE77BE-2D37-4BC4-883B-4795F1DC5C52}"/>
              </a:ext>
            </a:extLst>
          </p:cNvPr>
          <p:cNvSpPr/>
          <p:nvPr/>
        </p:nvSpPr>
        <p:spPr>
          <a:xfrm>
            <a:off x="524656" y="134911"/>
            <a:ext cx="8053727" cy="664337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/>
            <a:r>
              <a:rPr lang="es-MX" b="1" u="sng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itchFamily="34" charset="0"/>
                <a:cs typeface="Arial" pitchFamily="34" charset="0"/>
              </a:rPr>
              <a:t>HOJA DE EVALUACIÓN: </a:t>
            </a:r>
            <a:r>
              <a:rPr lang="es-MX" b="1" dirty="0">
                <a:solidFill>
                  <a:prstClr val="white"/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dirty="0">
                <a:solidFill>
                  <a:prstClr val="white"/>
                </a:solidFill>
              </a:rPr>
              <a:t>Del Matrimonio </a:t>
            </a:r>
            <a:r>
              <a:rPr lang="es-ES" sz="2400" dirty="0">
                <a:solidFill>
                  <a:prstClr val="white"/>
                </a:solidFill>
              </a:rPr>
              <a:t>Secretario</a:t>
            </a:r>
            <a:r>
              <a:rPr lang="es-ES" dirty="0">
                <a:solidFill>
                  <a:prstClr val="white"/>
                </a:solidFill>
              </a:rPr>
              <a:t> de Sector de Area-III </a:t>
            </a:r>
            <a:endParaRPr lang="es-MX" dirty="0">
              <a:solidFill>
                <a:prstClr val="white"/>
              </a:solidFill>
            </a:endParaRPr>
          </a:p>
        </p:txBody>
      </p:sp>
      <p:graphicFrame>
        <p:nvGraphicFramePr>
          <p:cNvPr id="10" name="Objeto 9">
            <a:extLst>
              <a:ext uri="{FF2B5EF4-FFF2-40B4-BE49-F238E27FC236}">
                <a16:creationId xmlns:a16="http://schemas.microsoft.com/office/drawing/2014/main" id="{FBC82B28-235F-4E22-B6DD-62CB13E5B8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5812934"/>
              </p:ext>
            </p:extLst>
          </p:nvPr>
        </p:nvGraphicFramePr>
        <p:xfrm>
          <a:off x="0" y="799248"/>
          <a:ext cx="9128411" cy="50014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" name="Worksheet" r:id="rId4" imgW="7743904" imgH="4743509" progId="Excel.Sheet.12">
                  <p:embed/>
                </p:oleObj>
              </mc:Choice>
              <mc:Fallback>
                <p:oleObj name="Worksheet" r:id="rId4" imgW="7743904" imgH="4743509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0" y="799248"/>
                        <a:ext cx="9128411" cy="50014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026660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385</TotalTime>
  <Words>840</Words>
  <Application>Microsoft Office PowerPoint</Application>
  <PresentationFormat>Presentación en pantalla (4:3)</PresentationFormat>
  <Paragraphs>309</Paragraphs>
  <Slides>13</Slides>
  <Notes>0</Notes>
  <HiddenSlides>0</HiddenSlides>
  <MMClips>0</MMClips>
  <ScaleCrop>false</ScaleCrop>
  <HeadingPairs>
    <vt:vector size="8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incrustados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Arial</vt:lpstr>
      <vt:lpstr>Calibri</vt:lpstr>
      <vt:lpstr>Century Gothic</vt:lpstr>
      <vt:lpstr>Office Theme</vt:lpstr>
      <vt:lpstr>Worksheet</vt:lpstr>
      <vt:lpstr>Tablero de Indicadores para Matrimonio Diocesano de Área III</vt:lpstr>
      <vt:lpstr>Presentación de PowerPoint</vt:lpstr>
      <vt:lpstr>Presentación de PowerPoint</vt:lpstr>
      <vt:lpstr>  </vt:lpstr>
      <vt:lpstr>Presentación de PowerPoint</vt:lpstr>
      <vt:lpstr>Presentación de PowerPoint</vt:lpstr>
      <vt:lpstr>Cuarto Indicador:  Informes Elaborados en el Año.</vt:lpstr>
      <vt:lpstr>              Tableros de Indicadores                             para               Matrimonio Responsable                de Área III de Sector </vt:lpstr>
      <vt:lpstr>Presentación de PowerPoint</vt:lpstr>
      <vt:lpstr>Primer Indicador:  Apego al Presupuesto de ingresos del Sector</vt:lpstr>
      <vt:lpstr>Presentación de PowerPoint</vt:lpstr>
      <vt:lpstr>Presentación de PowerPoint</vt:lpstr>
      <vt:lpstr>Presentación de PowerPoint</vt:lpstr>
    </vt:vector>
  </TitlesOfParts>
  <Company>sdfsdf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de la Presentación</dc:title>
  <dc:creator>sfsd sdfsdf</dc:creator>
  <cp:lastModifiedBy>MFC NACIONAL 2016-2019</cp:lastModifiedBy>
  <cp:revision>46</cp:revision>
  <dcterms:created xsi:type="dcterms:W3CDTF">2019-08-30T21:38:12Z</dcterms:created>
  <dcterms:modified xsi:type="dcterms:W3CDTF">2019-10-09T04:32:43Z</dcterms:modified>
</cp:coreProperties>
</file>

<file path=docProps/thumbnail.jpeg>
</file>